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2" r:id="rId19"/>
    <p:sldId id="274"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0482" autoAdjust="0"/>
  </p:normalViewPr>
  <p:slideViewPr>
    <p:cSldViewPr snapToGrid="0">
      <p:cViewPr varScale="1">
        <p:scale>
          <a:sx n="77" d="100"/>
          <a:sy n="77" d="100"/>
        </p:scale>
        <p:origin x="138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1224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27D69FC-26B4-4BE5-9412-8DA6560EC386}" type="datetimeFigureOut">
              <a:rPr lang="en-US" smtClean="0"/>
              <a:t>12/28/2023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22925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4036166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95798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660562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65388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1501680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4004093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972982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2599156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7D69FC-26B4-4BE5-9412-8DA6560EC386}"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190170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7D69FC-26B4-4BE5-9412-8DA6560EC386}" type="datetimeFigureOut">
              <a:rPr lang="en-US" smtClean="0"/>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898009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7D69FC-26B4-4BE5-9412-8DA6560EC386}" type="datetimeFigureOut">
              <a:rPr lang="en-US" smtClean="0"/>
              <a:t>12/28/2023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9152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7D69FC-26B4-4BE5-9412-8DA6560EC386}" type="datetimeFigureOut">
              <a:rPr lang="en-US" smtClean="0"/>
              <a:t>12/28/2023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2015424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7D69FC-26B4-4BE5-9412-8DA6560EC386}" type="datetimeFigureOut">
              <a:rPr lang="en-US" smtClean="0"/>
              <a:t>12/28/2023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2504641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7D69FC-26B4-4BE5-9412-8DA6560EC386}" type="datetimeFigureOut">
              <a:rPr lang="en-US" smtClean="0"/>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273696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7D69FC-26B4-4BE5-9412-8DA6560EC386}" type="datetimeFigureOut">
              <a:rPr lang="en-US" smtClean="0"/>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0F318D-373B-4E29-92DF-4269B2173DDF}" type="slidenum">
              <a:rPr lang="en-US" smtClean="0"/>
              <a:t>‹#›</a:t>
            </a:fld>
            <a:endParaRPr lang="en-US"/>
          </a:p>
        </p:txBody>
      </p:sp>
    </p:spTree>
    <p:extLst>
      <p:ext uri="{BB962C8B-B14F-4D97-AF65-F5344CB8AC3E}">
        <p14:creationId xmlns:p14="http://schemas.microsoft.com/office/powerpoint/2010/main" val="2851064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27D69FC-26B4-4BE5-9412-8DA6560EC386}" type="datetimeFigureOut">
              <a:rPr lang="en-US" smtClean="0"/>
              <a:t>12/28/2023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140F318D-373B-4E29-92DF-4269B2173DDF}" type="slidenum">
              <a:rPr lang="en-US" smtClean="0"/>
              <a:t>‹#›</a:t>
            </a:fld>
            <a:endParaRPr lang="en-US"/>
          </a:p>
        </p:txBody>
      </p:sp>
    </p:spTree>
    <p:extLst>
      <p:ext uri="{BB962C8B-B14F-4D97-AF65-F5344CB8AC3E}">
        <p14:creationId xmlns:p14="http://schemas.microsoft.com/office/powerpoint/2010/main" val="209241999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0A7C-EECA-4E20-90AA-778B5B7AE99B}"/>
              </a:ext>
            </a:extLst>
          </p:cNvPr>
          <p:cNvSpPr>
            <a:spLocks noGrp="1"/>
          </p:cNvSpPr>
          <p:nvPr>
            <p:ph type="ctrTitle"/>
          </p:nvPr>
        </p:nvSpPr>
        <p:spPr/>
        <p:txBody>
          <a:bodyPr/>
          <a:lstStyle/>
          <a:p>
            <a:r>
              <a:rPr lang="en-US" dirty="0"/>
              <a:t>Savvy Coders Class Project December 2023</a:t>
            </a:r>
          </a:p>
        </p:txBody>
      </p:sp>
    </p:spTree>
    <p:extLst>
      <p:ext uri="{BB962C8B-B14F-4D97-AF65-F5344CB8AC3E}">
        <p14:creationId xmlns:p14="http://schemas.microsoft.com/office/powerpoint/2010/main" val="1301293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3E2C-F371-4B46-9B34-2DA8F6E1AD9E}"/>
              </a:ext>
            </a:extLst>
          </p:cNvPr>
          <p:cNvSpPr>
            <a:spLocks noGrp="1"/>
          </p:cNvSpPr>
          <p:nvPr>
            <p:ph type="title"/>
          </p:nvPr>
        </p:nvSpPr>
        <p:spPr>
          <a:xfrm>
            <a:off x="409004" y="155029"/>
            <a:ext cx="8534400" cy="1507067"/>
          </a:xfrm>
        </p:spPr>
        <p:txBody>
          <a:bodyPr>
            <a:normAutofit fontScale="90000"/>
          </a:bodyPr>
          <a:lstStyle/>
          <a:p>
            <a:r>
              <a:rPr lang="en-US" dirty="0"/>
              <a:t>Result Through the SQL Statements</a:t>
            </a:r>
            <a:br>
              <a:rPr lang="en-US" b="0" i="0" u="sng" dirty="0">
                <a:solidFill>
                  <a:srgbClr val="1A0DAB"/>
                </a:solidFill>
                <a:effectLst/>
                <a:latin typeface="arial" panose="020B0604020202020204" pitchFamily="34" charset="0"/>
              </a:rPr>
            </a:br>
            <a:endParaRPr lang="en-US" dirty="0"/>
          </a:p>
        </p:txBody>
      </p:sp>
      <p:pic>
        <p:nvPicPr>
          <p:cNvPr id="17" name="Picture 16">
            <a:extLst>
              <a:ext uri="{FF2B5EF4-FFF2-40B4-BE49-F238E27FC236}">
                <a16:creationId xmlns:a16="http://schemas.microsoft.com/office/drawing/2014/main" id="{C114A07F-7BAC-49F5-BE0B-728D451C7C16}"/>
              </a:ext>
            </a:extLst>
          </p:cNvPr>
          <p:cNvPicPr>
            <a:picLocks noChangeAspect="1"/>
          </p:cNvPicPr>
          <p:nvPr/>
        </p:nvPicPr>
        <p:blipFill>
          <a:blip r:embed="rId2"/>
          <a:stretch>
            <a:fillRect/>
          </a:stretch>
        </p:blipFill>
        <p:spPr>
          <a:xfrm>
            <a:off x="409005" y="908562"/>
            <a:ext cx="10359610" cy="5579905"/>
          </a:xfrm>
          <a:prstGeom prst="rect">
            <a:avLst/>
          </a:prstGeom>
        </p:spPr>
      </p:pic>
    </p:spTree>
    <p:extLst>
      <p:ext uri="{BB962C8B-B14F-4D97-AF65-F5344CB8AC3E}">
        <p14:creationId xmlns:p14="http://schemas.microsoft.com/office/powerpoint/2010/main" val="1465999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737C-0F06-4890-8A9C-CA2808A8C6E3}"/>
              </a:ext>
            </a:extLst>
          </p:cNvPr>
          <p:cNvSpPr>
            <a:spLocks noGrp="1"/>
          </p:cNvSpPr>
          <p:nvPr>
            <p:ph type="title"/>
          </p:nvPr>
        </p:nvSpPr>
        <p:spPr>
          <a:xfrm>
            <a:off x="568799" y="172785"/>
            <a:ext cx="9445840" cy="1212132"/>
          </a:xfrm>
        </p:spPr>
        <p:txBody>
          <a:bodyPr/>
          <a:lstStyle/>
          <a:p>
            <a:r>
              <a:rPr lang="en-US" dirty="0"/>
              <a:t>Result Through the SQL Statements</a:t>
            </a:r>
          </a:p>
        </p:txBody>
      </p:sp>
      <p:pic>
        <p:nvPicPr>
          <p:cNvPr id="5" name="Content Placeholder 4">
            <a:extLst>
              <a:ext uri="{FF2B5EF4-FFF2-40B4-BE49-F238E27FC236}">
                <a16:creationId xmlns:a16="http://schemas.microsoft.com/office/drawing/2014/main" id="{0A3C8F62-44F3-4953-A6DE-CE37B0FA5DE7}"/>
              </a:ext>
            </a:extLst>
          </p:cNvPr>
          <p:cNvPicPr>
            <a:picLocks noGrp="1" noChangeAspect="1"/>
          </p:cNvPicPr>
          <p:nvPr>
            <p:ph idx="1"/>
          </p:nvPr>
        </p:nvPicPr>
        <p:blipFill>
          <a:blip r:embed="rId2"/>
          <a:stretch>
            <a:fillRect/>
          </a:stretch>
        </p:blipFill>
        <p:spPr>
          <a:xfrm>
            <a:off x="568799" y="1138561"/>
            <a:ext cx="10057772" cy="5417328"/>
          </a:xfrm>
        </p:spPr>
      </p:pic>
    </p:spTree>
    <p:extLst>
      <p:ext uri="{BB962C8B-B14F-4D97-AF65-F5344CB8AC3E}">
        <p14:creationId xmlns:p14="http://schemas.microsoft.com/office/powerpoint/2010/main" val="909395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A935-89CD-432F-BB2A-CDA572F4E2EA}"/>
              </a:ext>
            </a:extLst>
          </p:cNvPr>
          <p:cNvSpPr>
            <a:spLocks noGrp="1"/>
          </p:cNvSpPr>
          <p:nvPr>
            <p:ph type="title"/>
          </p:nvPr>
        </p:nvSpPr>
        <p:spPr>
          <a:xfrm>
            <a:off x="473477" y="-33043"/>
            <a:ext cx="8117781" cy="1115175"/>
          </a:xfrm>
        </p:spPr>
        <p:txBody>
          <a:bodyPr/>
          <a:lstStyle/>
          <a:p>
            <a:r>
              <a:rPr lang="en-US" dirty="0"/>
              <a:t>US EV SALEs ARE Increasing</a:t>
            </a:r>
          </a:p>
        </p:txBody>
      </p:sp>
      <p:pic>
        <p:nvPicPr>
          <p:cNvPr id="9" name="Picture 8">
            <a:extLst>
              <a:ext uri="{FF2B5EF4-FFF2-40B4-BE49-F238E27FC236}">
                <a16:creationId xmlns:a16="http://schemas.microsoft.com/office/drawing/2014/main" id="{7E1B0074-38D4-4573-8989-518BA7606E42}"/>
              </a:ext>
            </a:extLst>
          </p:cNvPr>
          <p:cNvPicPr>
            <a:picLocks noChangeAspect="1"/>
          </p:cNvPicPr>
          <p:nvPr/>
        </p:nvPicPr>
        <p:blipFill>
          <a:blip r:embed="rId2"/>
          <a:stretch>
            <a:fillRect/>
          </a:stretch>
        </p:blipFill>
        <p:spPr>
          <a:xfrm>
            <a:off x="473477" y="943502"/>
            <a:ext cx="10270723" cy="5532028"/>
          </a:xfrm>
          <a:prstGeom prst="rect">
            <a:avLst/>
          </a:prstGeom>
        </p:spPr>
      </p:pic>
    </p:spTree>
    <p:extLst>
      <p:ext uri="{BB962C8B-B14F-4D97-AF65-F5344CB8AC3E}">
        <p14:creationId xmlns:p14="http://schemas.microsoft.com/office/powerpoint/2010/main" val="484641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5AFA-1ABB-4A23-A992-3CEDFD4C91C6}"/>
              </a:ext>
            </a:extLst>
          </p:cNvPr>
          <p:cNvSpPr>
            <a:spLocks noGrp="1"/>
          </p:cNvSpPr>
          <p:nvPr>
            <p:ph type="title"/>
          </p:nvPr>
        </p:nvSpPr>
        <p:spPr>
          <a:xfrm>
            <a:off x="539422" y="0"/>
            <a:ext cx="8064226" cy="1010110"/>
          </a:xfrm>
        </p:spPr>
        <p:txBody>
          <a:bodyPr/>
          <a:lstStyle/>
          <a:p>
            <a:r>
              <a:rPr lang="en-US" dirty="0"/>
              <a:t>US vs World</a:t>
            </a:r>
          </a:p>
        </p:txBody>
      </p:sp>
      <p:pic>
        <p:nvPicPr>
          <p:cNvPr id="5" name="Content Placeholder 4">
            <a:extLst>
              <a:ext uri="{FF2B5EF4-FFF2-40B4-BE49-F238E27FC236}">
                <a16:creationId xmlns:a16="http://schemas.microsoft.com/office/drawing/2014/main" id="{85BFF049-ED33-4A6B-BD44-C601447C1B97}"/>
              </a:ext>
            </a:extLst>
          </p:cNvPr>
          <p:cNvPicPr>
            <a:picLocks noGrp="1" noChangeAspect="1"/>
          </p:cNvPicPr>
          <p:nvPr>
            <p:ph idx="1"/>
          </p:nvPr>
        </p:nvPicPr>
        <p:blipFill>
          <a:blip r:embed="rId2"/>
          <a:stretch>
            <a:fillRect/>
          </a:stretch>
        </p:blipFill>
        <p:spPr>
          <a:xfrm>
            <a:off x="539422" y="839326"/>
            <a:ext cx="9489161" cy="5111062"/>
          </a:xfrm>
        </p:spPr>
      </p:pic>
      <p:sp>
        <p:nvSpPr>
          <p:cNvPr id="3" name="TextBox 2">
            <a:extLst>
              <a:ext uri="{FF2B5EF4-FFF2-40B4-BE49-F238E27FC236}">
                <a16:creationId xmlns:a16="http://schemas.microsoft.com/office/drawing/2014/main" id="{41C27DDB-134B-444A-9984-C2AC104BE526}"/>
              </a:ext>
            </a:extLst>
          </p:cNvPr>
          <p:cNvSpPr txBox="1"/>
          <p:nvPr/>
        </p:nvSpPr>
        <p:spPr>
          <a:xfrm>
            <a:off x="457200" y="6128003"/>
            <a:ext cx="8194872" cy="830997"/>
          </a:xfrm>
          <a:prstGeom prst="rect">
            <a:avLst/>
          </a:prstGeom>
          <a:noFill/>
        </p:spPr>
        <p:txBody>
          <a:bodyPr wrap="none" rtlCol="0">
            <a:spAutoFit/>
          </a:bodyPr>
          <a:lstStyle/>
          <a:p>
            <a:r>
              <a:rPr lang="en-US" sz="2000" b="0" i="0" dirty="0">
                <a:effectLst/>
                <a:latin typeface="+mj-lt"/>
              </a:rPr>
              <a:t>Global EV Sales: Increasing at a higher rate compared to the US.</a:t>
            </a:r>
          </a:p>
          <a:p>
            <a:endParaRPr lang="en-US" sz="2800" dirty="0">
              <a:latin typeface="+mj-lt"/>
            </a:endParaRPr>
          </a:p>
        </p:txBody>
      </p:sp>
    </p:spTree>
    <p:extLst>
      <p:ext uri="{BB962C8B-B14F-4D97-AF65-F5344CB8AC3E}">
        <p14:creationId xmlns:p14="http://schemas.microsoft.com/office/powerpoint/2010/main" val="1300663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BB28-504A-49AB-822E-BC60E2E53B14}"/>
              </a:ext>
            </a:extLst>
          </p:cNvPr>
          <p:cNvSpPr>
            <a:spLocks noGrp="1"/>
          </p:cNvSpPr>
          <p:nvPr>
            <p:ph type="title"/>
          </p:nvPr>
        </p:nvSpPr>
        <p:spPr>
          <a:xfrm>
            <a:off x="426129" y="-53265"/>
            <a:ext cx="8419620" cy="1061212"/>
          </a:xfrm>
        </p:spPr>
        <p:txBody>
          <a:bodyPr/>
          <a:lstStyle/>
          <a:p>
            <a:r>
              <a:rPr lang="en-US" dirty="0"/>
              <a:t>2022 EV sales by country</a:t>
            </a:r>
          </a:p>
        </p:txBody>
      </p:sp>
      <p:pic>
        <p:nvPicPr>
          <p:cNvPr id="5" name="Content Placeholder 4">
            <a:extLst>
              <a:ext uri="{FF2B5EF4-FFF2-40B4-BE49-F238E27FC236}">
                <a16:creationId xmlns:a16="http://schemas.microsoft.com/office/drawing/2014/main" id="{DEBA911B-42CF-40CB-B83E-9F404583213D}"/>
              </a:ext>
            </a:extLst>
          </p:cNvPr>
          <p:cNvPicPr>
            <a:picLocks noGrp="1" noChangeAspect="1"/>
          </p:cNvPicPr>
          <p:nvPr>
            <p:ph idx="1"/>
          </p:nvPr>
        </p:nvPicPr>
        <p:blipFill rotWithShape="1">
          <a:blip r:embed="rId2"/>
          <a:srcRect r="48972" b="2612"/>
          <a:stretch/>
        </p:blipFill>
        <p:spPr>
          <a:xfrm>
            <a:off x="214277" y="789285"/>
            <a:ext cx="5485555" cy="5638942"/>
          </a:xfrm>
        </p:spPr>
      </p:pic>
      <p:pic>
        <p:nvPicPr>
          <p:cNvPr id="7" name="Picture 6">
            <a:extLst>
              <a:ext uri="{FF2B5EF4-FFF2-40B4-BE49-F238E27FC236}">
                <a16:creationId xmlns:a16="http://schemas.microsoft.com/office/drawing/2014/main" id="{7C2D4404-597A-411D-8B0C-440CBF1E1FDE}"/>
              </a:ext>
            </a:extLst>
          </p:cNvPr>
          <p:cNvPicPr>
            <a:picLocks noChangeAspect="1"/>
          </p:cNvPicPr>
          <p:nvPr/>
        </p:nvPicPr>
        <p:blipFill rotWithShape="1">
          <a:blip r:embed="rId3"/>
          <a:srcRect l="21170" t="31993" r="29948" b="4231"/>
          <a:stretch/>
        </p:blipFill>
        <p:spPr>
          <a:xfrm>
            <a:off x="5781783" y="789285"/>
            <a:ext cx="5690610" cy="3999060"/>
          </a:xfrm>
          <a:prstGeom prst="rect">
            <a:avLst/>
          </a:prstGeom>
        </p:spPr>
      </p:pic>
      <p:sp>
        <p:nvSpPr>
          <p:cNvPr id="3" name="TextBox 2">
            <a:extLst>
              <a:ext uri="{FF2B5EF4-FFF2-40B4-BE49-F238E27FC236}">
                <a16:creationId xmlns:a16="http://schemas.microsoft.com/office/drawing/2014/main" id="{085CF78C-AD44-4CC2-B5E0-1C408195FD6A}"/>
              </a:ext>
            </a:extLst>
          </p:cNvPr>
          <p:cNvSpPr txBox="1"/>
          <p:nvPr/>
        </p:nvSpPr>
        <p:spPr>
          <a:xfrm>
            <a:off x="5699832" y="4889344"/>
            <a:ext cx="6277891" cy="1846659"/>
          </a:xfrm>
          <a:prstGeom prst="rect">
            <a:avLst/>
          </a:prstGeom>
          <a:noFill/>
        </p:spPr>
        <p:txBody>
          <a:bodyPr wrap="square" rtlCol="0">
            <a:spAutoFit/>
          </a:bodyPr>
          <a:lstStyle/>
          <a:p>
            <a:pPr algn="l"/>
            <a:endParaRPr lang="en-US" sz="2000" b="0" i="0" dirty="0">
              <a:effectLst/>
              <a:latin typeface="+mj-lt"/>
            </a:endParaRPr>
          </a:p>
          <a:p>
            <a:pPr algn="l"/>
            <a:r>
              <a:rPr lang="en-US" sz="2000" b="0" i="0" dirty="0">
                <a:effectLst/>
                <a:latin typeface="+mj-lt"/>
              </a:rPr>
              <a:t>China's Position: Leads in EV sales globally, with the USA following as the second-largest market.</a:t>
            </a:r>
          </a:p>
          <a:p>
            <a:br>
              <a:rPr lang="en-US" dirty="0"/>
            </a:br>
            <a:endParaRPr lang="en-US" dirty="0"/>
          </a:p>
          <a:p>
            <a:endParaRPr lang="en-US" dirty="0"/>
          </a:p>
        </p:txBody>
      </p:sp>
    </p:spTree>
    <p:extLst>
      <p:ext uri="{BB962C8B-B14F-4D97-AF65-F5344CB8AC3E}">
        <p14:creationId xmlns:p14="http://schemas.microsoft.com/office/powerpoint/2010/main" val="4188707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0001-154D-4D4D-8D9E-F1A3F1C48101}"/>
              </a:ext>
            </a:extLst>
          </p:cNvPr>
          <p:cNvSpPr>
            <a:spLocks noGrp="1"/>
          </p:cNvSpPr>
          <p:nvPr>
            <p:ph type="title"/>
          </p:nvPr>
        </p:nvSpPr>
        <p:spPr/>
        <p:txBody>
          <a:bodyPr/>
          <a:lstStyle/>
          <a:p>
            <a:br>
              <a:rPr lang="en-US" b="1" i="0" dirty="0">
                <a:solidFill>
                  <a:srgbClr val="4F4F4F"/>
                </a:solidFill>
                <a:effectLst/>
                <a:latin typeface="Benton Sans"/>
              </a:rPr>
            </a:br>
            <a:endParaRPr lang="en-US" dirty="0"/>
          </a:p>
        </p:txBody>
      </p:sp>
      <p:pic>
        <p:nvPicPr>
          <p:cNvPr id="7" name="Picture 6">
            <a:extLst>
              <a:ext uri="{FF2B5EF4-FFF2-40B4-BE49-F238E27FC236}">
                <a16:creationId xmlns:a16="http://schemas.microsoft.com/office/drawing/2014/main" id="{F2EC1DD5-9EF8-453F-BB54-08B0A126C27D}"/>
              </a:ext>
            </a:extLst>
          </p:cNvPr>
          <p:cNvPicPr>
            <a:picLocks noChangeAspect="1"/>
          </p:cNvPicPr>
          <p:nvPr/>
        </p:nvPicPr>
        <p:blipFill rotWithShape="1">
          <a:blip r:embed="rId2"/>
          <a:srcRect l="4952" t="9653" r="6941" b="5649"/>
          <a:stretch/>
        </p:blipFill>
        <p:spPr>
          <a:xfrm>
            <a:off x="426129" y="927716"/>
            <a:ext cx="10741980" cy="5539667"/>
          </a:xfrm>
          <a:prstGeom prst="rect">
            <a:avLst/>
          </a:prstGeom>
        </p:spPr>
      </p:pic>
      <p:sp>
        <p:nvSpPr>
          <p:cNvPr id="10" name="Title 1">
            <a:extLst>
              <a:ext uri="{FF2B5EF4-FFF2-40B4-BE49-F238E27FC236}">
                <a16:creationId xmlns:a16="http://schemas.microsoft.com/office/drawing/2014/main" id="{67DE5FFA-1782-44DA-A19B-67DE2138A346}"/>
              </a:ext>
            </a:extLst>
          </p:cNvPr>
          <p:cNvSpPr txBox="1">
            <a:spLocks/>
          </p:cNvSpPr>
          <p:nvPr/>
        </p:nvSpPr>
        <p:spPr>
          <a:xfrm>
            <a:off x="426129" y="-53265"/>
            <a:ext cx="8419620" cy="106121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Tableau visualization</a:t>
            </a:r>
          </a:p>
        </p:txBody>
      </p:sp>
    </p:spTree>
    <p:extLst>
      <p:ext uri="{BB962C8B-B14F-4D97-AF65-F5344CB8AC3E}">
        <p14:creationId xmlns:p14="http://schemas.microsoft.com/office/powerpoint/2010/main" val="2409559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8C7D-9DE7-4ED0-900C-9DD4DA035E4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DE6630-8D7F-4891-B3C1-D4FE3FCDCF6B}"/>
              </a:ext>
            </a:extLst>
          </p:cNvPr>
          <p:cNvPicPr>
            <a:picLocks noGrp="1" noChangeAspect="1"/>
          </p:cNvPicPr>
          <p:nvPr>
            <p:ph idx="1"/>
          </p:nvPr>
        </p:nvPicPr>
        <p:blipFill rotWithShape="1">
          <a:blip r:embed="rId2"/>
          <a:srcRect l="3287" t="5141" r="2271" b="5065"/>
          <a:stretch/>
        </p:blipFill>
        <p:spPr>
          <a:xfrm>
            <a:off x="495369" y="778598"/>
            <a:ext cx="10918663" cy="5569321"/>
          </a:xfrm>
        </p:spPr>
      </p:pic>
    </p:spTree>
    <p:extLst>
      <p:ext uri="{BB962C8B-B14F-4D97-AF65-F5344CB8AC3E}">
        <p14:creationId xmlns:p14="http://schemas.microsoft.com/office/powerpoint/2010/main" val="187142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AC3E-7338-406A-91B3-247C0C5EDF20}"/>
              </a:ext>
            </a:extLst>
          </p:cNvPr>
          <p:cNvSpPr>
            <a:spLocks noGrp="1"/>
          </p:cNvSpPr>
          <p:nvPr>
            <p:ph type="title"/>
          </p:nvPr>
        </p:nvSpPr>
        <p:spPr>
          <a:xfrm>
            <a:off x="495368" y="312897"/>
            <a:ext cx="8534400" cy="1507067"/>
          </a:xfrm>
        </p:spPr>
        <p:txBody>
          <a:bodyPr/>
          <a:lstStyle/>
          <a:p>
            <a:r>
              <a:rPr lang="en-US" i="0" dirty="0">
                <a:effectLst/>
              </a:rPr>
              <a:t>State-Level Analysis</a:t>
            </a:r>
            <a:br>
              <a:rPr lang="en-US" b="1" i="0" dirty="0">
                <a:solidFill>
                  <a:srgbClr val="1F2328"/>
                </a:solidFill>
                <a:effectLst/>
                <a:latin typeface="-apple-system"/>
              </a:rPr>
            </a:br>
            <a:endParaRPr lang="en-US" dirty="0"/>
          </a:p>
        </p:txBody>
      </p:sp>
      <p:sp>
        <p:nvSpPr>
          <p:cNvPr id="3" name="Content Placeholder 2">
            <a:extLst>
              <a:ext uri="{FF2B5EF4-FFF2-40B4-BE49-F238E27FC236}">
                <a16:creationId xmlns:a16="http://schemas.microsoft.com/office/drawing/2014/main" id="{A0A83DD2-CDF6-467F-8486-215DF2655B1A}"/>
              </a:ext>
            </a:extLst>
          </p:cNvPr>
          <p:cNvSpPr>
            <a:spLocks noGrp="1"/>
          </p:cNvSpPr>
          <p:nvPr>
            <p:ph idx="1"/>
          </p:nvPr>
        </p:nvSpPr>
        <p:spPr>
          <a:xfrm>
            <a:off x="246890" y="1202635"/>
            <a:ext cx="11449742" cy="3615267"/>
          </a:xfrm>
        </p:spPr>
        <p:txBody>
          <a:bodyPr/>
          <a:lstStyle/>
          <a:p>
            <a:pPr algn="l">
              <a:buFont typeface="Arial" panose="020B0604020202020204" pitchFamily="34" charset="0"/>
              <a:buChar char="•"/>
            </a:pPr>
            <a:r>
              <a:rPr lang="en-US" b="0" i="0" dirty="0">
                <a:solidFill>
                  <a:schemeClr val="tx1"/>
                </a:solidFill>
                <a:effectLst/>
                <a:latin typeface="+mj-lt"/>
              </a:rPr>
              <a:t>California: Boasts the highest number of EVs per vehicle registered in the US.</a:t>
            </a:r>
          </a:p>
          <a:p>
            <a:pPr algn="l">
              <a:buFont typeface="Arial" panose="020B0604020202020204" pitchFamily="34" charset="0"/>
              <a:buChar char="•"/>
            </a:pPr>
            <a:r>
              <a:rPr lang="en-US" b="0" i="0" dirty="0">
                <a:solidFill>
                  <a:schemeClr val="tx1"/>
                </a:solidFill>
                <a:effectLst/>
                <a:latin typeface="+mj-lt"/>
              </a:rPr>
              <a:t>New Jersey: Reports the fewest charging stations per EV.</a:t>
            </a:r>
          </a:p>
          <a:p>
            <a:pPr algn="l">
              <a:buFont typeface="Arial" panose="020B0604020202020204" pitchFamily="34" charset="0"/>
              <a:buChar char="•"/>
            </a:pPr>
            <a:r>
              <a:rPr lang="en-US" b="0" i="0" dirty="0">
                <a:solidFill>
                  <a:schemeClr val="tx1"/>
                </a:solidFill>
                <a:effectLst/>
                <a:latin typeface="+mj-lt"/>
              </a:rPr>
              <a:t>California: Stands out as having both the highest number of EVs per vehicle registered and being among the fewest in charging stations per EV, making it a top recommendation for investment.</a:t>
            </a:r>
          </a:p>
          <a:p>
            <a:pPr algn="l">
              <a:buFont typeface="Arial" panose="020B0604020202020204" pitchFamily="34" charset="0"/>
              <a:buChar char="•"/>
            </a:pPr>
            <a:r>
              <a:rPr lang="en-US" b="0" i="0" dirty="0">
                <a:solidFill>
                  <a:schemeClr val="tx1"/>
                </a:solidFill>
                <a:effectLst/>
                <a:latin typeface="+mj-lt"/>
              </a:rPr>
              <a:t>North Dakota: Shows the third-lowest number of EVs per vehicle registered and the highest number of charging stations per EV, indicating it's advisable to avoid investment.</a:t>
            </a:r>
          </a:p>
          <a:p>
            <a:endParaRPr lang="en-US" dirty="0"/>
          </a:p>
        </p:txBody>
      </p:sp>
    </p:spTree>
    <p:extLst>
      <p:ext uri="{BB962C8B-B14F-4D97-AF65-F5344CB8AC3E}">
        <p14:creationId xmlns:p14="http://schemas.microsoft.com/office/powerpoint/2010/main" val="2496238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E6A9-AD21-4B43-AF4A-13C75CC1F4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7CEBF74-6771-4136-8692-017038CF5D7C}"/>
              </a:ext>
            </a:extLst>
          </p:cNvPr>
          <p:cNvPicPr>
            <a:picLocks noGrp="1" noChangeAspect="1"/>
          </p:cNvPicPr>
          <p:nvPr>
            <p:ph idx="1"/>
          </p:nvPr>
        </p:nvPicPr>
        <p:blipFill rotWithShape="1">
          <a:blip r:embed="rId2"/>
          <a:srcRect l="3527" t="4919" r="2018" b="1297"/>
          <a:stretch/>
        </p:blipFill>
        <p:spPr>
          <a:xfrm>
            <a:off x="471148" y="485494"/>
            <a:ext cx="10839003" cy="5773263"/>
          </a:xfrm>
        </p:spPr>
      </p:pic>
    </p:spTree>
    <p:extLst>
      <p:ext uri="{BB962C8B-B14F-4D97-AF65-F5344CB8AC3E}">
        <p14:creationId xmlns:p14="http://schemas.microsoft.com/office/powerpoint/2010/main" val="1577356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40D14-3F4C-41A8-99C4-DB58AEE0FA63}"/>
              </a:ext>
            </a:extLst>
          </p:cNvPr>
          <p:cNvSpPr>
            <a:spLocks noGrp="1"/>
          </p:cNvSpPr>
          <p:nvPr>
            <p:ph type="title"/>
          </p:nvPr>
        </p:nvSpPr>
        <p:spPr>
          <a:xfrm>
            <a:off x="694151" y="74359"/>
            <a:ext cx="8534400" cy="1507067"/>
          </a:xfrm>
        </p:spPr>
        <p:txBody>
          <a:bodyPr/>
          <a:lstStyle/>
          <a:p>
            <a:r>
              <a:rPr lang="en-US" i="0" dirty="0">
                <a:effectLst/>
              </a:rPr>
              <a:t>City-Level Analysis</a:t>
            </a:r>
            <a:br>
              <a:rPr lang="en-US" b="1" i="0" dirty="0">
                <a:solidFill>
                  <a:srgbClr val="1F2328"/>
                </a:solidFill>
                <a:effectLst/>
                <a:latin typeface="-apple-system"/>
              </a:rPr>
            </a:br>
            <a:endParaRPr lang="en-US" dirty="0"/>
          </a:p>
        </p:txBody>
      </p:sp>
      <p:sp>
        <p:nvSpPr>
          <p:cNvPr id="3" name="Content Placeholder 2">
            <a:extLst>
              <a:ext uri="{FF2B5EF4-FFF2-40B4-BE49-F238E27FC236}">
                <a16:creationId xmlns:a16="http://schemas.microsoft.com/office/drawing/2014/main" id="{891A6A8D-1E32-42A0-84DD-1420EB4FC9D5}"/>
              </a:ext>
            </a:extLst>
          </p:cNvPr>
          <p:cNvSpPr>
            <a:spLocks noGrp="1"/>
          </p:cNvSpPr>
          <p:nvPr>
            <p:ph idx="1"/>
          </p:nvPr>
        </p:nvSpPr>
        <p:spPr>
          <a:xfrm>
            <a:off x="445672" y="1315645"/>
            <a:ext cx="10964449" cy="3615267"/>
          </a:xfrm>
        </p:spPr>
        <p:txBody>
          <a:bodyPr/>
          <a:lstStyle/>
          <a:p>
            <a:pPr algn="l">
              <a:buFont typeface="Arial" panose="020B0604020202020204" pitchFamily="34" charset="0"/>
              <a:buChar char="•"/>
            </a:pPr>
            <a:r>
              <a:rPr lang="en-US" b="0" i="0" dirty="0">
                <a:solidFill>
                  <a:schemeClr val="tx1"/>
                </a:solidFill>
                <a:effectLst/>
                <a:latin typeface="+mj-lt"/>
              </a:rPr>
              <a:t>California's Demand: Exhibits the highest demand considering both EVs per vehicle registered and charging stations per EV.</a:t>
            </a:r>
          </a:p>
          <a:p>
            <a:pPr algn="l">
              <a:buFont typeface="Arial" panose="020B0604020202020204" pitchFamily="34" charset="0"/>
              <a:buChar char="•"/>
            </a:pPr>
            <a:r>
              <a:rPr lang="en-US" b="0" i="0" dirty="0">
                <a:solidFill>
                  <a:schemeClr val="tx1"/>
                </a:solidFill>
                <a:effectLst/>
                <a:latin typeface="+mj-lt"/>
              </a:rPr>
              <a:t>San Buenaventura: Reports zero charging stations per capita.</a:t>
            </a:r>
          </a:p>
          <a:p>
            <a:pPr algn="l">
              <a:buFont typeface="Arial" panose="020B0604020202020204" pitchFamily="34" charset="0"/>
              <a:buChar char="•"/>
            </a:pPr>
            <a:r>
              <a:rPr lang="en-US" b="0" i="0" dirty="0">
                <a:solidFill>
                  <a:schemeClr val="tx1"/>
                </a:solidFill>
                <a:effectLst/>
                <a:latin typeface="+mj-lt"/>
              </a:rPr>
              <a:t>Santa Clara: Records the highest number of charging stations per capita.</a:t>
            </a:r>
          </a:p>
          <a:p>
            <a:pPr algn="l">
              <a:buFont typeface="Arial" panose="020B0604020202020204" pitchFamily="34" charset="0"/>
              <a:buChar char="•"/>
            </a:pPr>
            <a:r>
              <a:rPr lang="en-US" b="0" i="0" dirty="0">
                <a:solidFill>
                  <a:schemeClr val="tx1"/>
                </a:solidFill>
                <a:effectLst/>
                <a:latin typeface="+mj-lt"/>
              </a:rPr>
              <a:t>San Buenaventura, CA: Among cities with populations over 100K, reports the fewest EV charging stations per capita.</a:t>
            </a:r>
          </a:p>
          <a:p>
            <a:pPr algn="l">
              <a:buFont typeface="Arial" panose="020B0604020202020204" pitchFamily="34" charset="0"/>
              <a:buChar char="•"/>
            </a:pPr>
            <a:r>
              <a:rPr lang="en-US" b="0" i="0" dirty="0">
                <a:solidFill>
                  <a:schemeClr val="tx1"/>
                </a:solidFill>
                <a:effectLst/>
                <a:latin typeface="+mj-lt"/>
              </a:rPr>
              <a:t>Santa Clara: Leads in the number of charging stations per capita among cities with populations over 100K.</a:t>
            </a:r>
          </a:p>
          <a:p>
            <a:endParaRPr lang="en-US" dirty="0"/>
          </a:p>
        </p:txBody>
      </p:sp>
    </p:spTree>
    <p:extLst>
      <p:ext uri="{BB962C8B-B14F-4D97-AF65-F5344CB8AC3E}">
        <p14:creationId xmlns:p14="http://schemas.microsoft.com/office/powerpoint/2010/main" val="3286603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6966-E3B6-4F49-864E-F629486F9B4E}"/>
              </a:ext>
            </a:extLst>
          </p:cNvPr>
          <p:cNvSpPr>
            <a:spLocks noGrp="1"/>
          </p:cNvSpPr>
          <p:nvPr>
            <p:ph type="title"/>
          </p:nvPr>
        </p:nvSpPr>
        <p:spPr>
          <a:xfrm>
            <a:off x="311350" y="178333"/>
            <a:ext cx="8534400" cy="1108929"/>
          </a:xfrm>
        </p:spPr>
        <p:txBody>
          <a:bodyPr/>
          <a:lstStyle/>
          <a:p>
            <a:r>
              <a:rPr lang="en-US" dirty="0"/>
              <a:t>Main Questions</a:t>
            </a:r>
          </a:p>
        </p:txBody>
      </p:sp>
      <p:sp>
        <p:nvSpPr>
          <p:cNvPr id="3" name="Content Placeholder 2">
            <a:extLst>
              <a:ext uri="{FF2B5EF4-FFF2-40B4-BE49-F238E27FC236}">
                <a16:creationId xmlns:a16="http://schemas.microsoft.com/office/drawing/2014/main" id="{C2D3C234-A172-4666-A9F1-BB0D4656183E}"/>
              </a:ext>
            </a:extLst>
          </p:cNvPr>
          <p:cNvSpPr>
            <a:spLocks noGrp="1"/>
          </p:cNvSpPr>
          <p:nvPr>
            <p:ph idx="1"/>
          </p:nvPr>
        </p:nvSpPr>
        <p:spPr>
          <a:xfrm>
            <a:off x="311350" y="1029810"/>
            <a:ext cx="11300641" cy="5344357"/>
          </a:xfrm>
        </p:spPr>
        <p:txBody>
          <a:bodyPr>
            <a:normAutofit/>
          </a:bodyPr>
          <a:lstStyle/>
          <a:p>
            <a:pPr marL="0" marR="0" lvl="0" indent="0">
              <a:lnSpc>
                <a:spcPct val="107000"/>
              </a:lnSpc>
              <a:spcBef>
                <a:spcPts val="0"/>
              </a:spcBef>
              <a:spcAft>
                <a:spcPts val="0"/>
              </a:spcAft>
              <a:buNone/>
              <a:tabLst>
                <a:tab pos="457200" algn="l"/>
              </a:tabLst>
            </a:pPr>
            <a: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t>1. Determine the current state and potential growth of the EV market in the U.S.: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t>	- Is investment in EVs increasing?</a:t>
            </a:r>
            <a:b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t>	- How does the US compare to the rest of the world?</a:t>
            </a:r>
            <a:b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pPr>
            <a: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t>2. Identify key areas or regions where EV charging infrastructure is lacking or in high demand:</a:t>
            </a:r>
            <a:b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t>        - What State to invest in? Why?</a:t>
            </a:r>
            <a:b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t>        - What State to AVOID investing in? Why?</a:t>
            </a:r>
            <a:b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t>        - What city to invest in? Why?</a:t>
            </a:r>
            <a:b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t>        - What city to AVOID investing in? Why?</a:t>
            </a:r>
            <a:b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dirty="0">
                <a:solidFill>
                  <a:srgbClr val="1D1C1D"/>
                </a:solidFill>
                <a:effectLst/>
                <a:latin typeface="Times New Roman" panose="02020603050405020304" pitchFamily="18" charset="0"/>
                <a:ea typeface="Times New Roman" panose="02020603050405020304" pitchFamily="18" charset="0"/>
                <a:cs typeface="Times New Roman" panose="02020603050405020304" pitchFamily="18" charset="0"/>
              </a:rPr>
              <a:t>        - Other relevant geographical features</a:t>
            </a:r>
            <a:br>
              <a:rPr lang="en-US" sz="18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br>
            <a:br>
              <a:rPr lang="en-US" sz="18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67282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4FB3-C3F5-400F-B3D7-F5AAC5806EF8}"/>
              </a:ext>
            </a:extLst>
          </p:cNvPr>
          <p:cNvSpPr>
            <a:spLocks noGrp="1"/>
          </p:cNvSpPr>
          <p:nvPr>
            <p:ph type="title"/>
          </p:nvPr>
        </p:nvSpPr>
        <p:spPr>
          <a:xfrm>
            <a:off x="379617" y="0"/>
            <a:ext cx="8428499" cy="701337"/>
          </a:xfrm>
        </p:spPr>
        <p:txBody>
          <a:bodyPr/>
          <a:lstStyle/>
          <a:p>
            <a:pPr algn="l"/>
            <a:r>
              <a:rPr lang="en-US" i="0" dirty="0">
                <a:effectLst/>
              </a:rPr>
              <a:t>Conclusion</a:t>
            </a:r>
          </a:p>
        </p:txBody>
      </p:sp>
      <p:sp>
        <p:nvSpPr>
          <p:cNvPr id="8" name="TextBox 7">
            <a:extLst>
              <a:ext uri="{FF2B5EF4-FFF2-40B4-BE49-F238E27FC236}">
                <a16:creationId xmlns:a16="http://schemas.microsoft.com/office/drawing/2014/main" id="{3A68A94B-7B6D-4861-B912-F246638CDC1D}"/>
              </a:ext>
            </a:extLst>
          </p:cNvPr>
          <p:cNvSpPr txBox="1"/>
          <p:nvPr/>
        </p:nvSpPr>
        <p:spPr>
          <a:xfrm>
            <a:off x="379617" y="701337"/>
            <a:ext cx="11461527" cy="5693866"/>
          </a:xfrm>
          <a:prstGeom prst="rect">
            <a:avLst/>
          </a:prstGeom>
          <a:noFill/>
        </p:spPr>
        <p:txBody>
          <a:bodyPr wrap="square" rtlCol="0">
            <a:spAutoFit/>
          </a:bodyPr>
          <a:lstStyle/>
          <a:p>
            <a:pPr algn="l"/>
            <a:r>
              <a:rPr lang="en-US" sz="1400" b="0" i="0" dirty="0">
                <a:effectLst/>
                <a:latin typeface="+mj-lt"/>
              </a:rPr>
              <a:t>The analysis conducted on the EV market in the United States reveals dynamic trends and varying infrastructure scenarios across states and cities. While US EV sales are on the rise, the global market, particularly led by China, is growing at a faster pace. California emerges as a frontrunner with the highest EVs per vehicle registered, indicating its strong market penetration. However, disparities exist in charging infrastructure, with New Jersey having the fewest charging stations per EV and North Dakota presenting a different dynamic, making it advisable to avoid investment.</a:t>
            </a:r>
          </a:p>
          <a:p>
            <a:pPr algn="l"/>
            <a:endParaRPr lang="en-US" sz="1400" b="0" i="0" dirty="0">
              <a:effectLst/>
              <a:latin typeface="+mj-lt"/>
            </a:endParaRPr>
          </a:p>
          <a:p>
            <a:pPr algn="l"/>
            <a:r>
              <a:rPr lang="en-US" sz="1400" b="1" i="0" dirty="0">
                <a:effectLst/>
                <a:latin typeface="+mj-lt"/>
              </a:rPr>
              <a:t>Recommendations</a:t>
            </a:r>
          </a:p>
          <a:p>
            <a:pPr algn="l"/>
            <a:endParaRPr lang="en-US" sz="1400" b="1" i="0" dirty="0">
              <a:effectLst/>
              <a:latin typeface="+mj-lt"/>
            </a:endParaRPr>
          </a:p>
          <a:p>
            <a:pPr algn="l">
              <a:buFont typeface="Arial" panose="020B0604020202020204" pitchFamily="34" charset="0"/>
              <a:buChar char="•"/>
            </a:pPr>
            <a:r>
              <a:rPr lang="en-US" sz="1400" b="0" i="0" dirty="0">
                <a:effectLst/>
                <a:latin typeface="+mj-lt"/>
              </a:rPr>
              <a:t>Investment Strategy:</a:t>
            </a:r>
          </a:p>
          <a:p>
            <a:pPr marL="742950" lvl="1" indent="-285750" algn="l">
              <a:buFont typeface="Arial" panose="020B0604020202020204" pitchFamily="34" charset="0"/>
              <a:buChar char="•"/>
            </a:pPr>
            <a:r>
              <a:rPr lang="en-US" sz="1400" b="0" i="0" dirty="0">
                <a:effectLst/>
                <a:latin typeface="+mj-lt"/>
              </a:rPr>
              <a:t>State-level: California stands out as a prime state for investment due to its high EV adoption despite a comparatively lower number of charging stations per EV.</a:t>
            </a:r>
          </a:p>
          <a:p>
            <a:pPr marL="742950" lvl="1" indent="-285750" algn="l">
              <a:buFont typeface="Arial" panose="020B0604020202020204" pitchFamily="34" charset="0"/>
              <a:buChar char="•"/>
            </a:pPr>
            <a:r>
              <a:rPr lang="en-US" sz="1400" b="0" i="0" dirty="0">
                <a:effectLst/>
                <a:latin typeface="+mj-lt"/>
              </a:rPr>
              <a:t>City-level: Santa Clara exhibits a robust charging infrastructure, while San Buenaventura faces a notable lack of charging stations per capita.</a:t>
            </a:r>
          </a:p>
          <a:p>
            <a:pPr marL="742950" lvl="1" indent="-285750" algn="l">
              <a:buFont typeface="Arial" panose="020B0604020202020204" pitchFamily="34" charset="0"/>
              <a:buChar char="•"/>
            </a:pPr>
            <a:endParaRPr lang="en-US" sz="1400" b="0" i="0" dirty="0">
              <a:effectLst/>
              <a:latin typeface="+mj-lt"/>
            </a:endParaRPr>
          </a:p>
          <a:p>
            <a:pPr algn="l"/>
            <a:r>
              <a:rPr lang="en-US" sz="1400" b="1" i="0" dirty="0">
                <a:effectLst/>
                <a:latin typeface="+mj-lt"/>
              </a:rPr>
              <a:t>Next Steps</a:t>
            </a:r>
          </a:p>
          <a:p>
            <a:pPr algn="l"/>
            <a:endParaRPr lang="en-US" sz="1400" b="1" i="0" dirty="0">
              <a:effectLst/>
              <a:latin typeface="+mj-lt"/>
            </a:endParaRPr>
          </a:p>
          <a:p>
            <a:pPr algn="l">
              <a:buFont typeface="Arial" panose="020B0604020202020204" pitchFamily="34" charset="0"/>
              <a:buChar char="•"/>
            </a:pPr>
            <a:r>
              <a:rPr lang="en-US" sz="1400" b="0" i="0" dirty="0">
                <a:effectLst/>
                <a:latin typeface="+mj-lt"/>
              </a:rPr>
              <a:t>Charging Station Types:</a:t>
            </a:r>
          </a:p>
          <a:p>
            <a:pPr marL="742950" lvl="1" indent="-285750" algn="l">
              <a:buFont typeface="Arial" panose="020B0604020202020204" pitchFamily="34" charset="0"/>
              <a:buChar char="•"/>
            </a:pPr>
            <a:r>
              <a:rPr lang="en-US" sz="1400" b="0" i="0" dirty="0">
                <a:effectLst/>
                <a:latin typeface="+mj-lt"/>
              </a:rPr>
              <a:t>Recommendation: Assess the demand in different regions to determine the most beneficial mix of charging station types (e.g., fast charging, standard charging) based on consumer needs and vehicle preferences.</a:t>
            </a:r>
          </a:p>
          <a:p>
            <a:pPr algn="l">
              <a:buFont typeface="Arial" panose="020B0604020202020204" pitchFamily="34" charset="0"/>
              <a:buChar char="•"/>
            </a:pPr>
            <a:r>
              <a:rPr lang="en-US" sz="1400" b="0" i="0" dirty="0">
                <a:effectLst/>
                <a:latin typeface="+mj-lt"/>
              </a:rPr>
              <a:t>Pricing and Rate Structures:</a:t>
            </a:r>
          </a:p>
          <a:p>
            <a:pPr marL="742950" lvl="1" indent="-285750" algn="l">
              <a:buFont typeface="Arial" panose="020B0604020202020204" pitchFamily="34" charset="0"/>
              <a:buChar char="•"/>
            </a:pPr>
            <a:r>
              <a:rPr lang="en-US" sz="1400" b="0" i="0" dirty="0">
                <a:effectLst/>
                <a:latin typeface="+mj-lt"/>
              </a:rPr>
              <a:t>Recommendation: Conduct a pricing and rate structure analysis to optimize the charging station economics. Evaluate factors such as usage patterns, peak demand times, and regional variations to design sustainable and attractive pricing models for EV charging.</a:t>
            </a:r>
          </a:p>
          <a:p>
            <a:pPr algn="l"/>
            <a:r>
              <a:rPr lang="en-US" sz="1400" b="0" i="0" dirty="0">
                <a:effectLst/>
                <a:latin typeface="+mj-lt"/>
              </a:rPr>
              <a:t>These next steps aim to further optimize the EV market infrastructure by tailoring charging station types and developing pricing structures that align with consumer needs while ensuring economic viability for stakeholders.</a:t>
            </a:r>
          </a:p>
          <a:p>
            <a:endParaRPr lang="en-US" sz="1400" dirty="0">
              <a:latin typeface="+mj-lt"/>
            </a:endParaRPr>
          </a:p>
        </p:txBody>
      </p:sp>
    </p:spTree>
    <p:extLst>
      <p:ext uri="{BB962C8B-B14F-4D97-AF65-F5344CB8AC3E}">
        <p14:creationId xmlns:p14="http://schemas.microsoft.com/office/powerpoint/2010/main" val="3021910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146B-2696-4222-B810-A4C56261DF8F}"/>
              </a:ext>
            </a:extLst>
          </p:cNvPr>
          <p:cNvSpPr>
            <a:spLocks noGrp="1"/>
          </p:cNvSpPr>
          <p:nvPr>
            <p:ph type="title"/>
          </p:nvPr>
        </p:nvSpPr>
        <p:spPr>
          <a:xfrm>
            <a:off x="684212" y="106532"/>
            <a:ext cx="8100026" cy="1253723"/>
          </a:xfrm>
        </p:spPr>
        <p:txBody>
          <a:bodyPr/>
          <a:lstStyle/>
          <a:p>
            <a:r>
              <a:rPr lang="en-US" dirty="0"/>
              <a:t>Python Cleaning</a:t>
            </a:r>
          </a:p>
        </p:txBody>
      </p:sp>
      <p:pic>
        <p:nvPicPr>
          <p:cNvPr id="6" name="Picture 5">
            <a:extLst>
              <a:ext uri="{FF2B5EF4-FFF2-40B4-BE49-F238E27FC236}">
                <a16:creationId xmlns:a16="http://schemas.microsoft.com/office/drawing/2014/main" id="{3076CD95-1B33-498F-905F-7CB4C29BAA6A}"/>
              </a:ext>
            </a:extLst>
          </p:cNvPr>
          <p:cNvPicPr>
            <a:picLocks noChangeAspect="1"/>
          </p:cNvPicPr>
          <p:nvPr/>
        </p:nvPicPr>
        <p:blipFill rotWithShape="1">
          <a:blip r:embed="rId2"/>
          <a:srcRect r="-190" b="35501"/>
          <a:stretch/>
        </p:blipFill>
        <p:spPr>
          <a:xfrm>
            <a:off x="684212" y="1063487"/>
            <a:ext cx="10457553" cy="3786809"/>
          </a:xfrm>
          <a:prstGeom prst="rect">
            <a:avLst/>
          </a:prstGeom>
        </p:spPr>
      </p:pic>
    </p:spTree>
    <p:extLst>
      <p:ext uri="{BB962C8B-B14F-4D97-AF65-F5344CB8AC3E}">
        <p14:creationId xmlns:p14="http://schemas.microsoft.com/office/powerpoint/2010/main" val="1906072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702964B-988D-4D82-AB1F-D9F633285C56}"/>
              </a:ext>
            </a:extLst>
          </p:cNvPr>
          <p:cNvSpPr>
            <a:spLocks noGrp="1"/>
          </p:cNvSpPr>
          <p:nvPr>
            <p:ph type="title"/>
          </p:nvPr>
        </p:nvSpPr>
        <p:spPr>
          <a:xfrm>
            <a:off x="419046" y="202214"/>
            <a:ext cx="8100026" cy="1253723"/>
          </a:xfrm>
        </p:spPr>
        <p:txBody>
          <a:bodyPr/>
          <a:lstStyle/>
          <a:p>
            <a:r>
              <a:rPr lang="en-US" dirty="0"/>
              <a:t>Continuing Python Cleaning </a:t>
            </a:r>
          </a:p>
        </p:txBody>
      </p:sp>
      <p:pic>
        <p:nvPicPr>
          <p:cNvPr id="3" name="Picture 2">
            <a:extLst>
              <a:ext uri="{FF2B5EF4-FFF2-40B4-BE49-F238E27FC236}">
                <a16:creationId xmlns:a16="http://schemas.microsoft.com/office/drawing/2014/main" id="{76DA48BA-E79A-4256-A306-61756647D65C}"/>
              </a:ext>
            </a:extLst>
          </p:cNvPr>
          <p:cNvPicPr>
            <a:picLocks noChangeAspect="1"/>
          </p:cNvPicPr>
          <p:nvPr/>
        </p:nvPicPr>
        <p:blipFill rotWithShape="1">
          <a:blip r:embed="rId2"/>
          <a:srcRect l="3342" t="13238" r="1141" b="9950"/>
          <a:stretch/>
        </p:blipFill>
        <p:spPr>
          <a:xfrm>
            <a:off x="561865" y="1262270"/>
            <a:ext cx="10634620" cy="4810539"/>
          </a:xfrm>
          <a:prstGeom prst="rect">
            <a:avLst/>
          </a:prstGeom>
        </p:spPr>
      </p:pic>
    </p:spTree>
    <p:extLst>
      <p:ext uri="{BB962C8B-B14F-4D97-AF65-F5344CB8AC3E}">
        <p14:creationId xmlns:p14="http://schemas.microsoft.com/office/powerpoint/2010/main" val="2211988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D4088-CCA6-4322-B908-45E0A1BBEAA3}"/>
              </a:ext>
            </a:extLst>
          </p:cNvPr>
          <p:cNvSpPr>
            <a:spLocks noGrp="1"/>
          </p:cNvSpPr>
          <p:nvPr>
            <p:ph type="title"/>
          </p:nvPr>
        </p:nvSpPr>
        <p:spPr>
          <a:xfrm>
            <a:off x="542168" y="0"/>
            <a:ext cx="8291113" cy="1336420"/>
          </a:xfrm>
        </p:spPr>
        <p:txBody>
          <a:bodyPr/>
          <a:lstStyle/>
          <a:p>
            <a:r>
              <a:rPr lang="en-US" dirty="0"/>
              <a:t>Continuing Python Cleaning </a:t>
            </a:r>
          </a:p>
        </p:txBody>
      </p:sp>
      <p:pic>
        <p:nvPicPr>
          <p:cNvPr id="7" name="Picture 6">
            <a:extLst>
              <a:ext uri="{FF2B5EF4-FFF2-40B4-BE49-F238E27FC236}">
                <a16:creationId xmlns:a16="http://schemas.microsoft.com/office/drawing/2014/main" id="{7D579ABA-2516-48AA-AFC5-FB9A3589B97A}"/>
              </a:ext>
            </a:extLst>
          </p:cNvPr>
          <p:cNvPicPr>
            <a:picLocks noChangeAspect="1"/>
          </p:cNvPicPr>
          <p:nvPr/>
        </p:nvPicPr>
        <p:blipFill rotWithShape="1">
          <a:blip r:embed="rId2"/>
          <a:srcRect l="3506" t="14058" r="624" b="15073"/>
          <a:stretch/>
        </p:blipFill>
        <p:spPr>
          <a:xfrm>
            <a:off x="606786" y="1133061"/>
            <a:ext cx="11043046" cy="4591878"/>
          </a:xfrm>
          <a:prstGeom prst="rect">
            <a:avLst/>
          </a:prstGeom>
        </p:spPr>
      </p:pic>
    </p:spTree>
    <p:extLst>
      <p:ext uri="{BB962C8B-B14F-4D97-AF65-F5344CB8AC3E}">
        <p14:creationId xmlns:p14="http://schemas.microsoft.com/office/powerpoint/2010/main" val="3014421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719A-82B7-4E28-8738-B878D2CF2DAD}"/>
              </a:ext>
            </a:extLst>
          </p:cNvPr>
          <p:cNvSpPr>
            <a:spLocks noGrp="1"/>
          </p:cNvSpPr>
          <p:nvPr>
            <p:ph type="title"/>
          </p:nvPr>
        </p:nvSpPr>
        <p:spPr>
          <a:xfrm>
            <a:off x="577048" y="0"/>
            <a:ext cx="8428500" cy="1154097"/>
          </a:xfrm>
        </p:spPr>
        <p:txBody>
          <a:bodyPr/>
          <a:lstStyle/>
          <a:p>
            <a:r>
              <a:rPr lang="en-US" dirty="0"/>
              <a:t>Continuing Python Cleaning </a:t>
            </a:r>
          </a:p>
        </p:txBody>
      </p:sp>
      <p:pic>
        <p:nvPicPr>
          <p:cNvPr id="8" name="Picture 7">
            <a:extLst>
              <a:ext uri="{FF2B5EF4-FFF2-40B4-BE49-F238E27FC236}">
                <a16:creationId xmlns:a16="http://schemas.microsoft.com/office/drawing/2014/main" id="{3E3E288C-5B57-43F4-930B-481B513D1144}"/>
              </a:ext>
            </a:extLst>
          </p:cNvPr>
          <p:cNvPicPr>
            <a:picLocks noChangeAspect="1"/>
          </p:cNvPicPr>
          <p:nvPr/>
        </p:nvPicPr>
        <p:blipFill rotWithShape="1">
          <a:blip r:embed="rId2"/>
          <a:srcRect l="18994" t="9855" r="299" b="32029"/>
          <a:stretch/>
        </p:blipFill>
        <p:spPr>
          <a:xfrm>
            <a:off x="775251" y="864704"/>
            <a:ext cx="7494106" cy="3035492"/>
          </a:xfrm>
          <a:prstGeom prst="rect">
            <a:avLst/>
          </a:prstGeom>
        </p:spPr>
      </p:pic>
      <p:pic>
        <p:nvPicPr>
          <p:cNvPr id="9" name="Picture 8">
            <a:extLst>
              <a:ext uri="{FF2B5EF4-FFF2-40B4-BE49-F238E27FC236}">
                <a16:creationId xmlns:a16="http://schemas.microsoft.com/office/drawing/2014/main" id="{4D21153A-F1B7-4057-8B54-FD5E230C53B3}"/>
              </a:ext>
            </a:extLst>
          </p:cNvPr>
          <p:cNvPicPr>
            <a:picLocks noChangeAspect="1"/>
          </p:cNvPicPr>
          <p:nvPr/>
        </p:nvPicPr>
        <p:blipFill rotWithShape="1">
          <a:blip r:embed="rId3"/>
          <a:srcRect l="18808" t="10795" r="117" b="47375"/>
          <a:stretch/>
        </p:blipFill>
        <p:spPr>
          <a:xfrm>
            <a:off x="695739" y="4014574"/>
            <a:ext cx="8647042" cy="2509552"/>
          </a:xfrm>
          <a:prstGeom prst="rect">
            <a:avLst/>
          </a:prstGeom>
        </p:spPr>
      </p:pic>
    </p:spTree>
    <p:extLst>
      <p:ext uri="{BB962C8B-B14F-4D97-AF65-F5344CB8AC3E}">
        <p14:creationId xmlns:p14="http://schemas.microsoft.com/office/powerpoint/2010/main" val="889481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BA47-A2A6-4964-846B-77CCD96EAA8A}"/>
              </a:ext>
            </a:extLst>
          </p:cNvPr>
          <p:cNvSpPr>
            <a:spLocks noGrp="1"/>
          </p:cNvSpPr>
          <p:nvPr>
            <p:ph type="title"/>
          </p:nvPr>
        </p:nvSpPr>
        <p:spPr>
          <a:xfrm>
            <a:off x="630315" y="1"/>
            <a:ext cx="8330844" cy="1189608"/>
          </a:xfrm>
        </p:spPr>
        <p:txBody>
          <a:bodyPr/>
          <a:lstStyle/>
          <a:p>
            <a:r>
              <a:rPr lang="en-US" dirty="0"/>
              <a:t>Continuing Python Cleaning </a:t>
            </a:r>
          </a:p>
        </p:txBody>
      </p:sp>
      <p:pic>
        <p:nvPicPr>
          <p:cNvPr id="10" name="Picture 9">
            <a:extLst>
              <a:ext uri="{FF2B5EF4-FFF2-40B4-BE49-F238E27FC236}">
                <a16:creationId xmlns:a16="http://schemas.microsoft.com/office/drawing/2014/main" id="{AD3A6E3C-BB14-40D2-9FB2-D2C4C6D71D65}"/>
              </a:ext>
            </a:extLst>
          </p:cNvPr>
          <p:cNvPicPr>
            <a:picLocks noChangeAspect="1"/>
          </p:cNvPicPr>
          <p:nvPr/>
        </p:nvPicPr>
        <p:blipFill rotWithShape="1">
          <a:blip r:embed="rId2"/>
          <a:srcRect l="18832" t="10000" r="788" b="15217"/>
          <a:stretch/>
        </p:blipFill>
        <p:spPr>
          <a:xfrm>
            <a:off x="765312" y="864704"/>
            <a:ext cx="9799983" cy="5128591"/>
          </a:xfrm>
          <a:prstGeom prst="rect">
            <a:avLst/>
          </a:prstGeom>
        </p:spPr>
      </p:pic>
    </p:spTree>
    <p:extLst>
      <p:ext uri="{BB962C8B-B14F-4D97-AF65-F5344CB8AC3E}">
        <p14:creationId xmlns:p14="http://schemas.microsoft.com/office/powerpoint/2010/main" val="219573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6639-33B2-4309-A606-8D8E7087AE51}"/>
              </a:ext>
            </a:extLst>
          </p:cNvPr>
          <p:cNvSpPr>
            <a:spLocks noGrp="1"/>
          </p:cNvSpPr>
          <p:nvPr>
            <p:ph type="title"/>
          </p:nvPr>
        </p:nvSpPr>
        <p:spPr>
          <a:xfrm>
            <a:off x="506027" y="4109"/>
            <a:ext cx="8171047" cy="1292031"/>
          </a:xfrm>
        </p:spPr>
        <p:txBody>
          <a:bodyPr/>
          <a:lstStyle/>
          <a:p>
            <a:r>
              <a:rPr lang="en-US" dirty="0"/>
              <a:t>Continuing Python Cleaning </a:t>
            </a:r>
          </a:p>
        </p:txBody>
      </p:sp>
      <p:pic>
        <p:nvPicPr>
          <p:cNvPr id="7" name="Picture 6">
            <a:extLst>
              <a:ext uri="{FF2B5EF4-FFF2-40B4-BE49-F238E27FC236}">
                <a16:creationId xmlns:a16="http://schemas.microsoft.com/office/drawing/2014/main" id="{81704EB1-0089-47C8-8E2C-939CF772C2D2}"/>
              </a:ext>
            </a:extLst>
          </p:cNvPr>
          <p:cNvPicPr>
            <a:picLocks noChangeAspect="1"/>
          </p:cNvPicPr>
          <p:nvPr/>
        </p:nvPicPr>
        <p:blipFill rotWithShape="1">
          <a:blip r:embed="rId2"/>
          <a:srcRect l="18586" t="13684" r="60382" b="6896"/>
          <a:stretch/>
        </p:blipFill>
        <p:spPr>
          <a:xfrm>
            <a:off x="655983" y="954157"/>
            <a:ext cx="2564295" cy="5446644"/>
          </a:xfrm>
          <a:prstGeom prst="rect">
            <a:avLst/>
          </a:prstGeom>
        </p:spPr>
      </p:pic>
      <p:pic>
        <p:nvPicPr>
          <p:cNvPr id="9" name="Picture 8">
            <a:extLst>
              <a:ext uri="{FF2B5EF4-FFF2-40B4-BE49-F238E27FC236}">
                <a16:creationId xmlns:a16="http://schemas.microsoft.com/office/drawing/2014/main" id="{2A9EEC12-8A84-4D1F-B69A-E23E0CACE540}"/>
              </a:ext>
            </a:extLst>
          </p:cNvPr>
          <p:cNvPicPr>
            <a:picLocks noChangeAspect="1"/>
          </p:cNvPicPr>
          <p:nvPr/>
        </p:nvPicPr>
        <p:blipFill rotWithShape="1">
          <a:blip r:embed="rId3"/>
          <a:srcRect l="18831" t="13913" r="21902" b="7681"/>
          <a:stretch/>
        </p:blipFill>
        <p:spPr>
          <a:xfrm>
            <a:off x="3548268" y="954157"/>
            <a:ext cx="7225749" cy="5377070"/>
          </a:xfrm>
          <a:prstGeom prst="rect">
            <a:avLst/>
          </a:prstGeom>
        </p:spPr>
      </p:pic>
    </p:spTree>
    <p:extLst>
      <p:ext uri="{BB962C8B-B14F-4D97-AF65-F5344CB8AC3E}">
        <p14:creationId xmlns:p14="http://schemas.microsoft.com/office/powerpoint/2010/main" val="1909175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681D-64C4-48B2-867C-5DE85B76BE23}"/>
              </a:ext>
            </a:extLst>
          </p:cNvPr>
          <p:cNvSpPr>
            <a:spLocks noGrp="1"/>
          </p:cNvSpPr>
          <p:nvPr>
            <p:ph type="title"/>
          </p:nvPr>
        </p:nvSpPr>
        <p:spPr>
          <a:xfrm>
            <a:off x="363984" y="0"/>
            <a:ext cx="8472888" cy="1078967"/>
          </a:xfrm>
        </p:spPr>
        <p:txBody>
          <a:bodyPr/>
          <a:lstStyle/>
          <a:p>
            <a:r>
              <a:rPr lang="en-US" dirty="0"/>
              <a:t>Continuing Python Cleaning </a:t>
            </a:r>
          </a:p>
        </p:txBody>
      </p:sp>
      <p:pic>
        <p:nvPicPr>
          <p:cNvPr id="6" name="Picture 5">
            <a:extLst>
              <a:ext uri="{FF2B5EF4-FFF2-40B4-BE49-F238E27FC236}">
                <a16:creationId xmlns:a16="http://schemas.microsoft.com/office/drawing/2014/main" id="{217254E1-1A60-46D4-934E-850A3C57E7D5}"/>
              </a:ext>
            </a:extLst>
          </p:cNvPr>
          <p:cNvPicPr>
            <a:picLocks noChangeAspect="1"/>
          </p:cNvPicPr>
          <p:nvPr/>
        </p:nvPicPr>
        <p:blipFill rotWithShape="1">
          <a:blip r:embed="rId2"/>
          <a:srcRect l="19077" t="12898" r="25702" b="7392"/>
          <a:stretch/>
        </p:blipFill>
        <p:spPr>
          <a:xfrm>
            <a:off x="363984" y="844827"/>
            <a:ext cx="6732555" cy="5466522"/>
          </a:xfrm>
          <a:prstGeom prst="rect">
            <a:avLst/>
          </a:prstGeom>
        </p:spPr>
      </p:pic>
      <p:pic>
        <p:nvPicPr>
          <p:cNvPr id="9" name="Picture 8">
            <a:extLst>
              <a:ext uri="{FF2B5EF4-FFF2-40B4-BE49-F238E27FC236}">
                <a16:creationId xmlns:a16="http://schemas.microsoft.com/office/drawing/2014/main" id="{6D47F3C9-6320-4303-B8DD-F6906396E4D4}"/>
              </a:ext>
            </a:extLst>
          </p:cNvPr>
          <p:cNvPicPr>
            <a:picLocks noChangeAspect="1"/>
          </p:cNvPicPr>
          <p:nvPr/>
        </p:nvPicPr>
        <p:blipFill rotWithShape="1">
          <a:blip r:embed="rId3"/>
          <a:srcRect l="19402" t="13769" r="58098" b="6521"/>
          <a:stretch/>
        </p:blipFill>
        <p:spPr>
          <a:xfrm>
            <a:off x="7603434" y="844827"/>
            <a:ext cx="2743201" cy="5466522"/>
          </a:xfrm>
          <a:prstGeom prst="rect">
            <a:avLst/>
          </a:prstGeom>
        </p:spPr>
      </p:pic>
    </p:spTree>
    <p:extLst>
      <p:ext uri="{BB962C8B-B14F-4D97-AF65-F5344CB8AC3E}">
        <p14:creationId xmlns:p14="http://schemas.microsoft.com/office/powerpoint/2010/main" val="254896041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109</TotalTime>
  <Words>693</Words>
  <Application>Microsoft Office PowerPoint</Application>
  <PresentationFormat>Widescreen</PresentationFormat>
  <Paragraphs>50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-apple-system</vt:lpstr>
      <vt:lpstr>Arial</vt:lpstr>
      <vt:lpstr>Arial</vt:lpstr>
      <vt:lpstr>Benton Sans</vt:lpstr>
      <vt:lpstr>Century Gothic</vt:lpstr>
      <vt:lpstr>Times New Roman</vt:lpstr>
      <vt:lpstr>Wingdings 3</vt:lpstr>
      <vt:lpstr>Slice</vt:lpstr>
      <vt:lpstr>Savvy Coders Class Project December 2023</vt:lpstr>
      <vt:lpstr>Main Questions</vt:lpstr>
      <vt:lpstr>Python Cleaning</vt:lpstr>
      <vt:lpstr>Continuing Python Cleaning </vt:lpstr>
      <vt:lpstr>Continuing Python Cleaning </vt:lpstr>
      <vt:lpstr>Continuing Python Cleaning </vt:lpstr>
      <vt:lpstr>Continuing Python Cleaning </vt:lpstr>
      <vt:lpstr>Continuing Python Cleaning </vt:lpstr>
      <vt:lpstr>Continuing Python Cleaning </vt:lpstr>
      <vt:lpstr>Result Through the SQL Statements </vt:lpstr>
      <vt:lpstr>Result Through the SQL Statements</vt:lpstr>
      <vt:lpstr>US EV SALEs ARE Increasing</vt:lpstr>
      <vt:lpstr>US vs World</vt:lpstr>
      <vt:lpstr>2022 EV sales by country</vt:lpstr>
      <vt:lpstr> </vt:lpstr>
      <vt:lpstr>PowerPoint Presentation</vt:lpstr>
      <vt:lpstr>State-Level Analysis </vt:lpstr>
      <vt:lpstr>PowerPoint Presentation</vt:lpstr>
      <vt:lpstr>City-Level Analysis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Savvy Coders Class Project December 2023</dc:title>
  <dc:creator>T S</dc:creator>
  <cp:lastModifiedBy>T S</cp:lastModifiedBy>
  <cp:revision>12</cp:revision>
  <dcterms:created xsi:type="dcterms:W3CDTF">2023-12-08T02:03:12Z</dcterms:created>
  <dcterms:modified xsi:type="dcterms:W3CDTF">2023-12-28T07:36:03Z</dcterms:modified>
</cp:coreProperties>
</file>